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74" r:id="rId12"/>
    <p:sldId id="271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embeddedFontLst>
    <p:embeddedFont>
      <p:font typeface="Arial Black" panose="020B0A04020102020204" pitchFamily="34" charset="0"/>
      <p:regular r:id="rId22"/>
      <p:bold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Rockwell" panose="02060603020205020403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wBTs8OtJGnOEbFmgERKq+jE/8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10aa99a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210aa99a07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210aa99a07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19ee03db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2219ee03d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22;p1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Google Shape;23;p1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19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9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5" name="Google Shape;95;p3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3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122" name="Google Shape;122;p53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123" name="Google Shape;123;p5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3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1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1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1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51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31" name="Google Shape;131;p5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51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sz="7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1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135" name="Google Shape;135;p5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1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2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2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sz="7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2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2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52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45" name="Google Shape;145;p5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52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4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689C9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54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152" name="Google Shape;152;p54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689C9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54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154" name="Google Shape;154;p5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6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6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6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165" name="Google Shape;165;p56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166" name="Google Shape;166;p5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56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9" name="Google Shape;169;p5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5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7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7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sp>
      <p:sp>
        <p:nvSpPr>
          <p:cNvPr id="176" name="Google Shape;176;p57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5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57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9" name="Google Shape;179;p5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5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8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85" name="Google Shape;185;p5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9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9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191" name="Google Shape;191;p5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8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33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48" name="Google Shape;48;p3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33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4" name="Google Shape;54;p34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" name="Google Shape;78;p37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Google Shape;79;p3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8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8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86" name="Google Shape;86;p38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" name="Google Shape;88;p3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9" name="Google Shape;89;p3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3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sz="54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grpSp>
        <p:nvGrpSpPr>
          <p:cNvPr id="14" name="Google Shape;14;p1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Google Shape;15;p1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1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 Black"/>
              <a:buNone/>
              <a:defRPr sz="48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C9B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0" name="Google Shape;110;p2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2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domer73/1005653128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nc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</a:pPr>
            <a:r>
              <a:rPr lang="en-US" sz="8000" dirty="0"/>
              <a:t>HARNEY SOIL AND WATER CONSERVATION DISTRICT</a:t>
            </a:r>
            <a:endParaRPr dirty="0"/>
          </a:p>
        </p:txBody>
      </p:sp>
      <p:sp>
        <p:nvSpPr>
          <p:cNvPr id="199" name="Google Shape;199;p1"/>
          <p:cNvSpPr txBox="1">
            <a:spLocks noGrp="1"/>
          </p:cNvSpPr>
          <p:nvPr>
            <p:ph type="subTitle" idx="1"/>
          </p:nvPr>
        </p:nvSpPr>
        <p:spPr>
          <a:xfrm>
            <a:off x="1288508" y="5114676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</a:pPr>
            <a:r>
              <a:rPr lang="en-US" dirty="0"/>
              <a:t>Annual Meeting 2/22/2024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45C241-45CB-632F-8C5E-1DD3105F043B}"/>
              </a:ext>
            </a:extLst>
          </p:cNvPr>
          <p:cNvGraphicFramePr>
            <a:graphicFrameLocks noGrp="1"/>
          </p:cNvGraphicFramePr>
          <p:nvPr/>
        </p:nvGraphicFramePr>
        <p:xfrm>
          <a:off x="109537" y="3181352"/>
          <a:ext cx="11972925" cy="3588076"/>
        </p:xfrm>
        <a:graphic>
          <a:graphicData uri="http://schemas.openxmlformats.org/drawingml/2006/table">
            <a:tbl>
              <a:tblPr/>
              <a:tblGrid>
                <a:gridCol w="3164720">
                  <a:extLst>
                    <a:ext uri="{9D8B030D-6E8A-4147-A177-3AD203B41FA5}">
                      <a16:colId xmlns:a16="http://schemas.microsoft.com/office/drawing/2014/main" val="2372038849"/>
                    </a:ext>
                  </a:extLst>
                </a:gridCol>
                <a:gridCol w="555269">
                  <a:extLst>
                    <a:ext uri="{9D8B030D-6E8A-4147-A177-3AD203B41FA5}">
                      <a16:colId xmlns:a16="http://schemas.microsoft.com/office/drawing/2014/main" val="4128988188"/>
                    </a:ext>
                  </a:extLst>
                </a:gridCol>
                <a:gridCol w="3629312">
                  <a:extLst>
                    <a:ext uri="{9D8B030D-6E8A-4147-A177-3AD203B41FA5}">
                      <a16:colId xmlns:a16="http://schemas.microsoft.com/office/drawing/2014/main" val="3053821157"/>
                    </a:ext>
                  </a:extLst>
                </a:gridCol>
                <a:gridCol w="1015404">
                  <a:extLst>
                    <a:ext uri="{9D8B030D-6E8A-4147-A177-3AD203B41FA5}">
                      <a16:colId xmlns:a16="http://schemas.microsoft.com/office/drawing/2014/main" val="1172062733"/>
                    </a:ext>
                  </a:extLst>
                </a:gridCol>
                <a:gridCol w="1130534">
                  <a:extLst>
                    <a:ext uri="{9D8B030D-6E8A-4147-A177-3AD203B41FA5}">
                      <a16:colId xmlns:a16="http://schemas.microsoft.com/office/drawing/2014/main" val="634919154"/>
                    </a:ext>
                  </a:extLst>
                </a:gridCol>
                <a:gridCol w="830113">
                  <a:extLst>
                    <a:ext uri="{9D8B030D-6E8A-4147-A177-3AD203B41FA5}">
                      <a16:colId xmlns:a16="http://schemas.microsoft.com/office/drawing/2014/main" val="4163645582"/>
                    </a:ext>
                  </a:extLst>
                </a:gridCol>
                <a:gridCol w="41623">
                  <a:extLst>
                    <a:ext uri="{9D8B030D-6E8A-4147-A177-3AD203B41FA5}">
                      <a16:colId xmlns:a16="http://schemas.microsoft.com/office/drawing/2014/main" val="2922178224"/>
                    </a:ext>
                  </a:extLst>
                </a:gridCol>
                <a:gridCol w="34686">
                  <a:extLst>
                    <a:ext uri="{9D8B030D-6E8A-4147-A177-3AD203B41FA5}">
                      <a16:colId xmlns:a16="http://schemas.microsoft.com/office/drawing/2014/main" val="4015097872"/>
                    </a:ext>
                  </a:extLst>
                </a:gridCol>
                <a:gridCol w="1571264">
                  <a:extLst>
                    <a:ext uri="{9D8B030D-6E8A-4147-A177-3AD203B41FA5}">
                      <a16:colId xmlns:a16="http://schemas.microsoft.com/office/drawing/2014/main" val="2344794051"/>
                    </a:ext>
                  </a:extLst>
                </a:gridCol>
              </a:tblGrid>
              <a:tr h="482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Stage of Development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2/13/24 status acres Harney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Priority Habitat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Habitat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Habitat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116953"/>
                  </a:ext>
                </a:extLst>
              </a:tr>
              <a:tr h="48244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 SSP - Enrolled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357,948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156,913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138,604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138,604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684497"/>
                  </a:ext>
                </a:extLst>
              </a:tr>
              <a:tr h="2437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progress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91,362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385173"/>
                  </a:ext>
                </a:extLst>
              </a:tr>
              <a:tr h="2437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48,659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49710"/>
                  </a:ext>
                </a:extLst>
              </a:tr>
              <a:tr h="2437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Withdrawn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43,662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335450"/>
                  </a:ext>
                </a:extLst>
              </a:tr>
              <a:tr h="7043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 remaining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92,303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232,324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 (acres) 37 SSP's left to develop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18464"/>
                  </a:ext>
                </a:extLst>
              </a:tr>
              <a:tr h="243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633,934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Acres Enrolled or waiting to be enrolled 590,272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95070"/>
                  </a:ext>
                </a:extLst>
              </a:tr>
              <a:tr h="235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44458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82D5EB-2E8B-9549-DDB0-0595E094E868}"/>
              </a:ext>
            </a:extLst>
          </p:cNvPr>
          <p:cNvGraphicFramePr>
            <a:graphicFrameLocks noGrp="1"/>
          </p:cNvGraphicFramePr>
          <p:nvPr/>
        </p:nvGraphicFramePr>
        <p:xfrm>
          <a:off x="109538" y="1"/>
          <a:ext cx="7396162" cy="3153885"/>
        </p:xfrm>
        <a:graphic>
          <a:graphicData uri="http://schemas.openxmlformats.org/drawingml/2006/table">
            <a:tbl>
              <a:tblPr/>
              <a:tblGrid>
                <a:gridCol w="3061782">
                  <a:extLst>
                    <a:ext uri="{9D8B030D-6E8A-4147-A177-3AD203B41FA5}">
                      <a16:colId xmlns:a16="http://schemas.microsoft.com/office/drawing/2014/main" val="1396512881"/>
                    </a:ext>
                  </a:extLst>
                </a:gridCol>
                <a:gridCol w="717491">
                  <a:extLst>
                    <a:ext uri="{9D8B030D-6E8A-4147-A177-3AD203B41FA5}">
                      <a16:colId xmlns:a16="http://schemas.microsoft.com/office/drawing/2014/main" val="1532607415"/>
                    </a:ext>
                  </a:extLst>
                </a:gridCol>
                <a:gridCol w="3074041">
                  <a:extLst>
                    <a:ext uri="{9D8B030D-6E8A-4147-A177-3AD203B41FA5}">
                      <a16:colId xmlns:a16="http://schemas.microsoft.com/office/drawing/2014/main" val="1806269594"/>
                    </a:ext>
                  </a:extLst>
                </a:gridCol>
                <a:gridCol w="53571">
                  <a:extLst>
                    <a:ext uri="{9D8B030D-6E8A-4147-A177-3AD203B41FA5}">
                      <a16:colId xmlns:a16="http://schemas.microsoft.com/office/drawing/2014/main" val="2243423796"/>
                    </a:ext>
                  </a:extLst>
                </a:gridCol>
                <a:gridCol w="38100">
                  <a:extLst>
                    <a:ext uri="{9D8B030D-6E8A-4147-A177-3AD203B41FA5}">
                      <a16:colId xmlns:a16="http://schemas.microsoft.com/office/drawing/2014/main" val="2919200830"/>
                    </a:ext>
                  </a:extLst>
                </a:gridCol>
                <a:gridCol w="62807">
                  <a:extLst>
                    <a:ext uri="{9D8B030D-6E8A-4147-A177-3AD203B41FA5}">
                      <a16:colId xmlns:a16="http://schemas.microsoft.com/office/drawing/2014/main" val="3831842901"/>
                    </a:ext>
                  </a:extLst>
                </a:gridCol>
                <a:gridCol w="388370">
                  <a:extLst>
                    <a:ext uri="{9D8B030D-6E8A-4147-A177-3AD203B41FA5}">
                      <a16:colId xmlns:a16="http://schemas.microsoft.com/office/drawing/2014/main" val="44143889"/>
                    </a:ext>
                  </a:extLst>
                </a:gridCol>
              </a:tblGrid>
              <a:tr h="36750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of 2023 Stats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304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US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013120"/>
                  </a:ext>
                </a:extLst>
              </a:tr>
              <a:tr h="2450615">
                <a:tc gridSpan="3"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357,948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acres enrolled out of </a:t>
                      </a:r>
                      <a:r>
                        <a:rPr 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590,272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possible acres =  </a:t>
                      </a:r>
                      <a:r>
                        <a:rPr 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61% complete </a:t>
                      </a: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3,456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acres enrolled in 2023</a:t>
                      </a: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17,908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acre Plan developed/sent to USFWS and the landowner for edits</a:t>
                      </a:r>
                      <a:endParaRPr lang="en-US" sz="2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36,186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acres - Two developed and pending review by landowners                            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74721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0DA183-5E2B-5A4C-4954-BDDC19DC139E}"/>
              </a:ext>
            </a:extLst>
          </p:cNvPr>
          <p:cNvSpPr txBox="1"/>
          <p:nvPr/>
        </p:nvSpPr>
        <p:spPr>
          <a:xfrm>
            <a:off x="7505701" y="-10490"/>
            <a:ext cx="4576762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Conservation on CCAA enrolled  properties to date (Approx.)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4192D-0FD7-33C3-4B5B-DF0356217A7C}"/>
              </a:ext>
            </a:extLst>
          </p:cNvPr>
          <p:cNvSpPr txBox="1"/>
          <p:nvPr/>
        </p:nvSpPr>
        <p:spPr>
          <a:xfrm>
            <a:off x="7505700" y="712172"/>
            <a:ext cx="44879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Conifer Control                       13,275 acres</a:t>
            </a:r>
          </a:p>
          <a:p>
            <a:r>
              <a:rPr lang="en-US" sz="2000" b="1" dirty="0"/>
              <a:t>Annual Grass Treatments     13,293 acres</a:t>
            </a:r>
          </a:p>
          <a:p>
            <a:r>
              <a:rPr lang="en-US" sz="2000" b="1" dirty="0"/>
              <a:t>Water Developments           10</a:t>
            </a:r>
          </a:p>
          <a:p>
            <a:r>
              <a:rPr lang="en-US" sz="2000" b="1" dirty="0"/>
              <a:t>Solar pump conversions       4</a:t>
            </a:r>
          </a:p>
          <a:p>
            <a:r>
              <a:rPr lang="en-US" sz="2000" b="1" dirty="0"/>
              <a:t>Trough escape ramps         97</a:t>
            </a:r>
          </a:p>
          <a:p>
            <a:r>
              <a:rPr lang="en-US" sz="2000" b="1" dirty="0"/>
              <a:t>Fence marked                      18 miles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371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3C16-AF5D-D675-D0DE-35E90D7AF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dirty="0"/>
              <a:t>2024 Projects </a:t>
            </a:r>
            <a:r>
              <a:rPr lang="en-US" sz="2000" dirty="0"/>
              <a:t>(Staff Salary Secured: 1.824 million)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C23FC-DAB1-3712-46F7-A3A0F04EA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61" y="1302026"/>
            <a:ext cx="5377467" cy="5387009"/>
          </a:xfrm>
        </p:spPr>
        <p:txBody>
          <a:bodyPr>
            <a:normAutofit/>
          </a:bodyPr>
          <a:lstStyle/>
          <a:p>
            <a:r>
              <a:rPr lang="en-US" dirty="0"/>
              <a:t>HB 2010</a:t>
            </a:r>
          </a:p>
          <a:p>
            <a:pPr lvl="1"/>
            <a:r>
              <a:rPr lang="en-US" dirty="0"/>
              <a:t>Mule Creek Juniper- private 900 acres, BLM 2,372 acres </a:t>
            </a:r>
          </a:p>
          <a:p>
            <a:pPr lvl="1"/>
            <a:r>
              <a:rPr lang="en-US" dirty="0"/>
              <a:t>Water Infrastructure (HDP)</a:t>
            </a:r>
          </a:p>
          <a:p>
            <a:r>
              <a:rPr lang="en-US" dirty="0"/>
              <a:t>SOWR II</a:t>
            </a:r>
          </a:p>
          <a:p>
            <a:pPr lvl="1"/>
            <a:r>
              <a:rPr lang="en-US" dirty="0"/>
              <a:t>Juniper- private 2,499 acres, state 1,791 acres</a:t>
            </a:r>
          </a:p>
          <a:p>
            <a:pPr lvl="1"/>
            <a:r>
              <a:rPr lang="en-US" dirty="0"/>
              <a:t>Weeds -3100 acres</a:t>
            </a:r>
          </a:p>
          <a:p>
            <a:r>
              <a:rPr lang="en-US" dirty="0"/>
              <a:t>Sage Grouse N. Steens RCPP</a:t>
            </a:r>
          </a:p>
          <a:p>
            <a:pPr lvl="1"/>
            <a:r>
              <a:rPr lang="en-US" dirty="0"/>
              <a:t>NRCS 12 Application Submitted</a:t>
            </a:r>
          </a:p>
          <a:p>
            <a:r>
              <a:rPr lang="en-US" dirty="0"/>
              <a:t>CWMA Stinkingwater Renewal RCPP</a:t>
            </a:r>
          </a:p>
          <a:p>
            <a:pPr lvl="1"/>
            <a:r>
              <a:rPr lang="en-US" dirty="0"/>
              <a:t>NRCS 6 Application Submitted</a:t>
            </a:r>
          </a:p>
          <a:p>
            <a:r>
              <a:rPr lang="en-US"/>
              <a:t>CCAA SSP Development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4477B-0A3B-A8AB-ABF6-CBD4179790D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64223" y="1302026"/>
            <a:ext cx="5377467" cy="5466522"/>
          </a:xfrm>
        </p:spPr>
        <p:txBody>
          <a:bodyPr>
            <a:normAutofit/>
          </a:bodyPr>
          <a:lstStyle/>
          <a:p>
            <a:r>
              <a:rPr lang="en-US" dirty="0"/>
              <a:t>CWMA</a:t>
            </a:r>
          </a:p>
          <a:p>
            <a:pPr lvl="1"/>
            <a:r>
              <a:rPr lang="en-US" dirty="0"/>
              <a:t>Grants: Stinkingwater Purple Loosestrife, BLM Weeds, USFS Title II</a:t>
            </a:r>
          </a:p>
          <a:p>
            <a:r>
              <a:rPr lang="en-US" dirty="0"/>
              <a:t>SONEC (HDP SB 5506)</a:t>
            </a:r>
          </a:p>
          <a:p>
            <a:pPr lvl="1"/>
            <a:r>
              <a:rPr lang="en-US" dirty="0"/>
              <a:t>7 TA for Irrigation improvements</a:t>
            </a:r>
          </a:p>
          <a:p>
            <a:pPr lvl="1"/>
            <a:r>
              <a:rPr lang="en-US" dirty="0"/>
              <a:t>3 miles of ditch maintenance </a:t>
            </a:r>
          </a:p>
          <a:p>
            <a:r>
              <a:rPr lang="en-US" dirty="0"/>
              <a:t>NRCS SONEC </a:t>
            </a:r>
          </a:p>
          <a:p>
            <a:pPr lvl="1"/>
            <a:r>
              <a:rPr lang="en-US" dirty="0"/>
              <a:t>12 applicants, potentially 3 funded </a:t>
            </a:r>
          </a:p>
          <a:p>
            <a:r>
              <a:rPr lang="en-US" dirty="0"/>
              <a:t>Rangeland Drill Rental</a:t>
            </a:r>
          </a:p>
          <a:p>
            <a:r>
              <a:rPr lang="en-US" dirty="0"/>
              <a:t>Mobile Solar Trailers</a:t>
            </a:r>
          </a:p>
          <a:p>
            <a:r>
              <a:rPr lang="en-US" dirty="0"/>
              <a:t>Burns BLM Rangeland Improvement Projects</a:t>
            </a:r>
          </a:p>
          <a:p>
            <a:r>
              <a:rPr lang="en-US" dirty="0"/>
              <a:t>OWEB Small Grants 8-9</a:t>
            </a:r>
          </a:p>
        </p:txBody>
      </p:sp>
    </p:spTree>
    <p:extLst>
      <p:ext uri="{BB962C8B-B14F-4D97-AF65-F5344CB8AC3E}">
        <p14:creationId xmlns:p14="http://schemas.microsoft.com/office/powerpoint/2010/main" val="393967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>
            <a:spLocks noGrp="1"/>
          </p:cNvSpPr>
          <p:nvPr>
            <p:ph type="title"/>
          </p:nvPr>
        </p:nvSpPr>
        <p:spPr>
          <a:xfrm>
            <a:off x="3573563" y="114773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Drewsey Area </a:t>
            </a:r>
            <a:endParaRPr/>
          </a:p>
        </p:txBody>
      </p:sp>
      <p:sp>
        <p:nvSpPr>
          <p:cNvPr id="275" name="Google Shape;275;p45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2"/>
          </p:nvPr>
        </p:nvSpPr>
        <p:spPr>
          <a:xfrm>
            <a:off x="8010939" y="2178123"/>
            <a:ext cx="4094922" cy="407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Programs for assistance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Title 2 (weeds)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Forest Fringe (NRCS)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NRCS SGI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OWEB Large Grants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SIA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HB 2010 (Mule Creek high priority area)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Proposed Joint Chiefs 2025?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dirty="0"/>
          </a:p>
        </p:txBody>
      </p:sp>
      <p:pic>
        <p:nvPicPr>
          <p:cNvPr id="277" name="Google Shape;27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625" y="1359075"/>
            <a:ext cx="7936374" cy="509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6426326" y="484632"/>
            <a:ext cx="4701921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Harney Basin </a:t>
            </a:r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sp>
        <p:nvSpPr>
          <p:cNvPr id="284" name="Google Shape;284;p46"/>
          <p:cNvSpPr txBox="1">
            <a:spLocks noGrp="1"/>
          </p:cNvSpPr>
          <p:nvPr>
            <p:ph type="body" idx="2"/>
          </p:nvPr>
        </p:nvSpPr>
        <p:spPr>
          <a:xfrm>
            <a:off x="6864966" y="2380488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Programs for assistance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Title 2 (Weeds)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Forest Fringe (NRCS)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OWEB Small Grant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OWEB Large Grant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SONEC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NRCS SGI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NRCS Groundwater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Proposed Joint Chiefs</a:t>
            </a:r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OWEB FIP Wetlands </a:t>
            </a:r>
            <a:endParaRPr dirty="0"/>
          </a:p>
        </p:txBody>
      </p:sp>
      <p:pic>
        <p:nvPicPr>
          <p:cNvPr id="285" name="Google Shape;28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119" y="214313"/>
            <a:ext cx="53625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>
            <a:spLocks noGrp="1"/>
          </p:cNvSpPr>
          <p:nvPr>
            <p:ph type="title"/>
          </p:nvPr>
        </p:nvSpPr>
        <p:spPr>
          <a:xfrm>
            <a:off x="6549716" y="489857"/>
            <a:ext cx="5293941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Riley Area</a:t>
            </a:r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sp>
        <p:nvSpPr>
          <p:cNvPr id="292" name="Google Shape;292;p47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 dirty="0"/>
              <a:t>Programs for assistance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Title 2 (Weeds)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Forest Fringe (NRCS)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OWEB Small Grant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OWEB Large Grant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SONEC 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NRCS SGI</a:t>
            </a:r>
            <a:endParaRPr dirty="0"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 dirty="0"/>
              <a:t>NRCS Groundwater </a:t>
            </a:r>
            <a:endParaRPr dirty="0"/>
          </a:p>
        </p:txBody>
      </p:sp>
      <p:pic>
        <p:nvPicPr>
          <p:cNvPr id="293" name="Google Shape;29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490" y="214312"/>
            <a:ext cx="54006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xfrm>
            <a:off x="6096000" y="484632"/>
            <a:ext cx="5032248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Stinkingwater Area </a:t>
            </a:r>
            <a:endParaRPr/>
          </a:p>
        </p:txBody>
      </p:sp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2"/>
          </p:nvPr>
        </p:nvSpPr>
        <p:spPr>
          <a:xfrm>
            <a:off x="6566793" y="2372669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Stinkingwater RCPP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Sage Grouse RCPP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Grants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Grants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FIP 3.0 for SG</a:t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4734" y="92749"/>
            <a:ext cx="3865108" cy="667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>
            <a:spLocks noGrp="1"/>
          </p:cNvSpPr>
          <p:nvPr>
            <p:ph type="title"/>
          </p:nvPr>
        </p:nvSpPr>
        <p:spPr>
          <a:xfrm>
            <a:off x="6749142" y="484632"/>
            <a:ext cx="4379105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Steens Area</a:t>
            </a:r>
            <a:endParaRPr/>
          </a:p>
        </p:txBody>
      </p:sp>
      <p:sp>
        <p:nvSpPr>
          <p:cNvPr id="307" name="Google Shape;307;p49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sp>
        <p:nvSpPr>
          <p:cNvPr id="308" name="Google Shape;308;p49"/>
          <p:cNvSpPr txBox="1">
            <a:spLocks noGrp="1"/>
          </p:cNvSpPr>
          <p:nvPr>
            <p:ph type="body" idx="2"/>
          </p:nvPr>
        </p:nvSpPr>
        <p:spPr>
          <a:xfrm>
            <a:off x="7039138" y="2078736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Sage Grouse RCPP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FIP 3.0 for SG</a:t>
            </a:r>
            <a:endParaRPr/>
          </a:p>
        </p:txBody>
      </p:sp>
      <p:pic>
        <p:nvPicPr>
          <p:cNvPr id="309" name="Google Shape;30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794" y="214320"/>
            <a:ext cx="62769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>
            <a:spLocks noGrp="1"/>
          </p:cNvSpPr>
          <p:nvPr>
            <p:ph type="title"/>
          </p:nvPr>
        </p:nvSpPr>
        <p:spPr>
          <a:xfrm>
            <a:off x="2641309" y="235312"/>
            <a:ext cx="6909381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Fields/South County</a:t>
            </a:r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sp>
        <p:nvSpPr>
          <p:cNvPr id="316" name="Google Shape;316;p50"/>
          <p:cNvSpPr txBox="1">
            <a:spLocks noGrp="1"/>
          </p:cNvSpPr>
          <p:nvPr>
            <p:ph type="body" idx="2"/>
          </p:nvPr>
        </p:nvSpPr>
        <p:spPr>
          <a:xfrm>
            <a:off x="7717973" y="2244634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Grants 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Grants</a:t>
            </a:r>
            <a:endParaRPr/>
          </a:p>
          <a:p>
            <a:pPr marL="91440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FIP 3.0 for SG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pic>
        <p:nvPicPr>
          <p:cNvPr id="317" name="Google Shape;31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735" y="1610121"/>
            <a:ext cx="7596189" cy="487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0aa99a076_0_0"/>
          <p:cNvSpPr txBox="1">
            <a:spLocks noGrp="1"/>
          </p:cNvSpPr>
          <p:nvPr>
            <p:ph type="title"/>
          </p:nvPr>
        </p:nvSpPr>
        <p:spPr>
          <a:xfrm>
            <a:off x="959648" y="18338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24" name="Google Shape;324;g210aa99a076_0_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  <p:pic>
        <p:nvPicPr>
          <p:cNvPr id="325" name="Google Shape;325;g210aa99a076_0_0"/>
          <p:cNvPicPr preferRelativeResize="0"/>
          <p:nvPr/>
        </p:nvPicPr>
        <p:blipFill rotWithShape="1">
          <a:blip r:embed="rId3">
            <a:alphaModFix/>
          </a:blip>
          <a:srcRect l="-1040" t="14819" r="1040" b="2294"/>
          <a:stretch/>
        </p:blipFill>
        <p:spPr>
          <a:xfrm>
            <a:off x="337930" y="1061975"/>
            <a:ext cx="11131496" cy="536864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10aa99a076_0_0"/>
          <p:cNvSpPr/>
          <p:nvPr/>
        </p:nvSpPr>
        <p:spPr>
          <a:xfrm>
            <a:off x="490400" y="183375"/>
            <a:ext cx="11217300" cy="705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 cap="flat" cmpd="sng">
            <a:solidFill>
              <a:srgbClr val="A594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Partnership and Collaboration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9"/>
          <p:cNvSpPr txBox="1">
            <a:spLocks noGrp="1"/>
          </p:cNvSpPr>
          <p:nvPr>
            <p:ph type="title"/>
          </p:nvPr>
        </p:nvSpPr>
        <p:spPr>
          <a:xfrm>
            <a:off x="999697" y="336747"/>
            <a:ext cx="4675545" cy="198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orbel"/>
              <a:buNone/>
            </a:pPr>
            <a:r>
              <a:rPr lang="en-US" sz="3400"/>
              <a:t>Harney SWCD Board of Directors</a:t>
            </a:r>
            <a:endParaRPr/>
          </a:p>
        </p:txBody>
      </p:sp>
      <p:sp>
        <p:nvSpPr>
          <p:cNvPr id="205" name="Google Shape;205;p79"/>
          <p:cNvSpPr txBox="1"/>
          <p:nvPr/>
        </p:nvSpPr>
        <p:spPr>
          <a:xfrm>
            <a:off x="565079" y="2197354"/>
            <a:ext cx="5425656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1: Susan Doverspike</a:t>
            </a:r>
            <a:endParaRPr sz="2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2: Scott Franklin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(Vice Chair)</a:t>
            </a:r>
            <a:endParaRPr sz="26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3: Carol Dunten</a:t>
            </a:r>
            <a:endParaRPr sz="2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4: Stacy Davies</a:t>
            </a:r>
            <a:endParaRPr sz="26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5: Ken Bentz</a:t>
            </a:r>
            <a:endParaRPr sz="26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 large 1: Ryan Peila (Sec/Treas)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 Large 2: Jeff Hussey (Chair)</a:t>
            </a:r>
            <a:endParaRPr sz="26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p79"/>
          <p:cNvSpPr txBox="1">
            <a:spLocks noGrp="1"/>
          </p:cNvSpPr>
          <p:nvPr>
            <p:ph type="body" idx="1"/>
          </p:nvPr>
        </p:nvSpPr>
        <p:spPr>
          <a:xfrm>
            <a:off x="6973958" y="2121408"/>
            <a:ext cx="4154289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8273E-B4AB-671A-9E1C-033D9E18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760" y="0"/>
            <a:ext cx="44375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752" y="0"/>
            <a:ext cx="9263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0"/>
          <p:cNvSpPr txBox="1">
            <a:spLocks noGrp="1"/>
          </p:cNvSpPr>
          <p:nvPr>
            <p:ph type="title"/>
          </p:nvPr>
        </p:nvSpPr>
        <p:spPr>
          <a:xfrm>
            <a:off x="4595748" y="202450"/>
            <a:ext cx="21990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STAFF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4" name="Google Shape;214;p80"/>
          <p:cNvSpPr txBox="1">
            <a:spLocks noGrp="1"/>
          </p:cNvSpPr>
          <p:nvPr>
            <p:ph type="body" idx="1"/>
          </p:nvPr>
        </p:nvSpPr>
        <p:spPr>
          <a:xfrm>
            <a:off x="930700" y="1610139"/>
            <a:ext cx="10058400" cy="456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Jason Kesling, District Manager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Barbara Pearson, Administration Assistant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Sarah Mundy, CCAA Coordinator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Danielle Reynolds, NRCS Partner Biologist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Tyler Goss, Harney CWMA Coordinator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Sam Artaiz, SONEC Partner Biologist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Breanna O’Connor, CCAA/Ag Water Specialist</a:t>
            </a:r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 dirty="0"/>
              <a:t>April Mack, Rangeland Biologist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MISSION</a:t>
            </a:r>
            <a:endParaRPr/>
          </a:p>
        </p:txBody>
      </p:sp>
      <p:sp>
        <p:nvSpPr>
          <p:cNvPr id="220" name="Google Shape;220;p2"/>
          <p:cNvSpPr txBox="1"/>
          <p:nvPr/>
        </p:nvSpPr>
        <p:spPr>
          <a:xfrm>
            <a:off x="1773382" y="1736436"/>
            <a:ext cx="85067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 conserve, protect and enhance natural resources for the social, economic, and environmental benefit of the people of Harney County.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21" name="Google Shape;2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00638" y="2524438"/>
            <a:ext cx="8388823" cy="419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5824" y="2378724"/>
            <a:ext cx="6925656" cy="46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19ee03db9_0_0"/>
          <p:cNvSpPr txBox="1">
            <a:spLocks noGrp="1"/>
          </p:cNvSpPr>
          <p:nvPr>
            <p:ph type="title"/>
          </p:nvPr>
        </p:nvSpPr>
        <p:spPr>
          <a:xfrm>
            <a:off x="2832658" y="148342"/>
            <a:ext cx="65268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Current Programs 				</a:t>
            </a:r>
            <a:endParaRPr/>
          </a:p>
        </p:txBody>
      </p:sp>
      <p:sp>
        <p:nvSpPr>
          <p:cNvPr id="228" name="Google Shape;228;g2219ee03db9_0_0"/>
          <p:cNvSpPr txBox="1">
            <a:spLocks noGrp="1"/>
          </p:cNvSpPr>
          <p:nvPr>
            <p:ph type="body" idx="1"/>
          </p:nvPr>
        </p:nvSpPr>
        <p:spPr>
          <a:xfrm>
            <a:off x="452514" y="1047587"/>
            <a:ext cx="10058400" cy="54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Sage grouse Candidate Conservation Agreement with Assurances (CCAA)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SONEC Wetlands (Southern Oregon/Northeastern California)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Harney Cooperative Weed Management Area (CWMA)</a:t>
            </a:r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Malheur River SIA</a:t>
            </a:r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Silvies River Focus Area (ODA)</a:t>
            </a:r>
            <a:endParaRPr sz="2800"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OWEB Small Grants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Range Drill Rental </a:t>
            </a:r>
            <a:endParaRPr dirty="0"/>
          </a:p>
          <a:p>
            <a:pPr marL="457200" lvl="0" indent="-32575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 dirty="0"/>
              <a:t>Solar Trailers Rental</a:t>
            </a:r>
            <a:endParaRPr dirty="0"/>
          </a:p>
        </p:txBody>
      </p:sp>
      <p:pic>
        <p:nvPicPr>
          <p:cNvPr id="229" name="Google Shape;229;g2219ee03db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9495" y="3429000"/>
            <a:ext cx="4330250" cy="361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"/>
          <p:cNvSpPr txBox="1">
            <a:spLocks noGrp="1"/>
          </p:cNvSpPr>
          <p:nvPr>
            <p:ph type="title"/>
          </p:nvPr>
        </p:nvSpPr>
        <p:spPr>
          <a:xfrm>
            <a:off x="1052023" y="2033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PRIORITY AREAS</a:t>
            </a:r>
            <a:endParaRPr/>
          </a:p>
        </p:txBody>
      </p:sp>
      <p:grpSp>
        <p:nvGrpSpPr>
          <p:cNvPr id="235" name="Google Shape;235;p5"/>
          <p:cNvGrpSpPr/>
          <p:nvPr/>
        </p:nvGrpSpPr>
        <p:grpSpPr>
          <a:xfrm>
            <a:off x="133950" y="1620793"/>
            <a:ext cx="11894548" cy="4554214"/>
            <a:chOff x="5174" y="625313"/>
            <a:chExt cx="11027766" cy="3825785"/>
          </a:xfrm>
        </p:grpSpPr>
        <p:sp>
          <p:nvSpPr>
            <p:cNvPr id="236" name="Google Shape;236;p5"/>
            <p:cNvSpPr/>
            <p:nvPr/>
          </p:nvSpPr>
          <p:spPr>
            <a:xfrm>
              <a:off x="5174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tx="0" ty="0" sx="60000" sy="58999" flip="none" algn="tl"/>
            </a:blip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"/>
            <p:cNvSpPr txBox="1"/>
            <p:nvPr/>
          </p:nvSpPr>
          <p:spPr>
            <a:xfrm>
              <a:off x="5174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Range Health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174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w="9525" cap="flat" cmpd="sng">
              <a:solidFill>
                <a:srgbClr val="EFCECA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 txBox="1"/>
            <p:nvPr/>
          </p:nvSpPr>
          <p:spPr>
            <a:xfrm>
              <a:off x="5174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Juniper Encroachment</a:t>
              </a:r>
              <a:endParaRPr sz="1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Invasive Species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Grazing management</a:t>
              </a:r>
              <a:endParaRPr sz="1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Coordinated landscape resource management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Complement NRCS sage grouse Initiative (SGI)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266262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tx="0" ty="0" sx="60000" sy="58999" flip="none" algn="tl"/>
            </a:blip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 txBox="1"/>
            <p:nvPr/>
          </p:nvSpPr>
          <p:spPr>
            <a:xfrm>
              <a:off x="2266262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Forest Health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266262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w="9525" cap="flat" cmpd="sng">
              <a:solidFill>
                <a:srgbClr val="EFCECA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 txBox="1"/>
            <p:nvPr/>
          </p:nvSpPr>
          <p:spPr>
            <a:xfrm>
              <a:off x="2266262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Precommercial thinning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Portable solar watering systems for permitees</a:t>
              </a:r>
              <a:endPara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Fuels reduction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HCRC participation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Landscape resource management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698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527351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tx="0" ty="0" sx="60000" sy="58999" flip="none" algn="tl"/>
            </a:blip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 txBox="1"/>
            <p:nvPr/>
          </p:nvSpPr>
          <p:spPr>
            <a:xfrm>
              <a:off x="4527351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Ecosystem Health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527351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w="9525" cap="flat" cmpd="sng">
              <a:solidFill>
                <a:srgbClr val="EFCECA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 txBox="1"/>
            <p:nvPr/>
          </p:nvSpPr>
          <p:spPr>
            <a:xfrm>
              <a:off x="4527351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Greater sage grouse Candidate Conservation Agreement w/Assurances (CCAA) outreach &amp; site specific plan development</a:t>
              </a:r>
              <a:endParaRPr sz="1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Basin carp removal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Invasive species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6798694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tx="0" ty="0" sx="60000" sy="58999" flip="none" algn="tl"/>
            </a:blip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 txBox="1"/>
            <p:nvPr/>
          </p:nvSpPr>
          <p:spPr>
            <a:xfrm>
              <a:off x="6798694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Ag Water Quality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788440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w="9525" cap="flat" cmpd="sng">
              <a:solidFill>
                <a:srgbClr val="EFCECA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 txBox="1"/>
            <p:nvPr/>
          </p:nvSpPr>
          <p:spPr>
            <a:xfrm>
              <a:off x="6788440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Rockwel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Development of outreach strategy within the Silvies River Demonstration Area</a:t>
              </a:r>
              <a:endParaRPr sz="19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Maintain or improve stream bank vegetation based on site potential and other factors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9049529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tx="0" ty="0" sx="60000" sy="58999" flip="none" algn="tl"/>
            </a:blipFill>
            <a:ln w="9525" cap="flat" cmpd="sng">
              <a:solidFill>
                <a:srgbClr val="D3461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 txBox="1"/>
            <p:nvPr/>
          </p:nvSpPr>
          <p:spPr>
            <a:xfrm>
              <a:off x="9049529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Ag Energy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9049529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w="9525" cap="flat" cmpd="sng">
              <a:solidFill>
                <a:srgbClr val="EFCECA">
                  <a:alpha val="88235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 txBox="1"/>
            <p:nvPr/>
          </p:nvSpPr>
          <p:spPr>
            <a:xfrm>
              <a:off x="9049529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Reducing energy demand on Harney Electric by improving irrigation efficiency through installing new technology</a:t>
              </a:r>
              <a:endPara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Solar livestock watering systems: portable &amp; fixed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36800"/>
            <a:ext cx="12192000" cy="452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"/>
          <p:cNvSpPr txBox="1">
            <a:spLocks noGrp="1"/>
          </p:cNvSpPr>
          <p:nvPr>
            <p:ph type="title"/>
          </p:nvPr>
        </p:nvSpPr>
        <p:spPr>
          <a:xfrm>
            <a:off x="204725" y="926600"/>
            <a:ext cx="118941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600" b="1" dirty="0">
                <a:latin typeface="Rockwell"/>
                <a:ea typeface="Rockwell"/>
                <a:cs typeface="Rockwell"/>
                <a:sym typeface="Rockwell"/>
              </a:rPr>
              <a:t>Snapshot of 2023</a:t>
            </a:r>
            <a:endParaRPr sz="5600" b="1" dirty="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2" name="Google Shape;262;p3"/>
          <p:cNvSpPr txBox="1">
            <a:spLocks noGrp="1"/>
          </p:cNvSpPr>
          <p:nvPr>
            <p:ph type="body" idx="1"/>
          </p:nvPr>
        </p:nvSpPr>
        <p:spPr>
          <a:xfrm>
            <a:off x="1066800" y="28072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>
            <a:spLocks noGrp="1"/>
          </p:cNvSpPr>
          <p:nvPr>
            <p:ph type="title"/>
          </p:nvPr>
        </p:nvSpPr>
        <p:spPr>
          <a:xfrm>
            <a:off x="480399" y="122982"/>
            <a:ext cx="112311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dirty="0"/>
              <a:t>2023 Accomplishments </a:t>
            </a:r>
            <a:endParaRPr dirty="0"/>
          </a:p>
        </p:txBody>
      </p:sp>
      <p:sp>
        <p:nvSpPr>
          <p:cNvPr id="268" name="Google Shape;268;p44"/>
          <p:cNvSpPr txBox="1">
            <a:spLocks noGrp="1"/>
          </p:cNvSpPr>
          <p:nvPr>
            <p:ph type="body" idx="1"/>
          </p:nvPr>
        </p:nvSpPr>
        <p:spPr>
          <a:xfrm>
            <a:off x="480399" y="1245704"/>
            <a:ext cx="5754989" cy="5489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2065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en-US" b="1" dirty="0"/>
              <a:t>Secured Funding</a:t>
            </a:r>
            <a:endParaRPr dirty="0"/>
          </a:p>
          <a:p>
            <a:pPr marL="45720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 dirty="0"/>
              <a:t>SOWR II Weed and Juniper Treatment ($1,825,750) </a:t>
            </a:r>
            <a:endParaRPr sz="1900" dirty="0"/>
          </a:p>
          <a:p>
            <a:pPr marL="914400" lvl="1" indent="-34020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 dirty="0"/>
              <a:t>Juniper (2,499 private and 1,791 State)</a:t>
            </a:r>
            <a:br>
              <a:rPr lang="en-US" sz="1900" dirty="0"/>
            </a:br>
            <a:r>
              <a:rPr lang="en-US" sz="1900" dirty="0"/>
              <a:t>Weed (3,100 acres) </a:t>
            </a:r>
          </a:p>
          <a:p>
            <a:pPr indent="-340201">
              <a:spcBef>
                <a:spcPts val="400"/>
              </a:spcBef>
              <a:buSzPts val="1900"/>
            </a:pPr>
            <a:r>
              <a:rPr lang="en-US" sz="2100" dirty="0"/>
              <a:t>OWEB </a:t>
            </a:r>
            <a:endParaRPr sz="2100" dirty="0"/>
          </a:p>
          <a:p>
            <a:pPr marL="914400" lvl="1" indent="-34020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 dirty="0"/>
              <a:t>Trout Creek Diversion ($75,000) </a:t>
            </a:r>
            <a:endParaRPr sz="1900" dirty="0"/>
          </a:p>
          <a:p>
            <a:pPr marL="45720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NACD 2023 TA Grant ($71,345)</a:t>
            </a:r>
            <a:endParaRPr sz="1900" dirty="0"/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USFWS Infrastructure Bill Money ($25,000)</a:t>
            </a:r>
            <a:endParaRPr sz="1900" dirty="0"/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dirty="0">
                <a:solidFill>
                  <a:srgbClr val="000000"/>
                </a:solidFill>
              </a:rPr>
              <a:t>ODA TA and Operation ($193,188, 2 years)</a:t>
            </a:r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dirty="0">
                <a:solidFill>
                  <a:srgbClr val="000000"/>
                </a:solidFill>
              </a:rPr>
              <a:t>SONEC ($66,975)</a:t>
            </a:r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dirty="0">
                <a:solidFill>
                  <a:srgbClr val="000000"/>
                </a:solidFill>
              </a:rPr>
              <a:t>Pheasant Forever ($288,758, 3 years)</a:t>
            </a:r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dirty="0">
                <a:solidFill>
                  <a:srgbClr val="000000"/>
                </a:solidFill>
              </a:rPr>
              <a:t>HB 2010 Juniper Cut ($300,000)</a:t>
            </a:r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dirty="0">
                <a:solidFill>
                  <a:srgbClr val="000000"/>
                </a:solidFill>
              </a:rPr>
              <a:t>BLM Rangeland ($89,500)</a:t>
            </a:r>
          </a:p>
          <a:p>
            <a:pPr marL="457200" marR="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lang="en-US" sz="1900" dirty="0">
                <a:solidFill>
                  <a:srgbClr val="000000"/>
                </a:solidFill>
              </a:rPr>
              <a:t>OSWB Grants 3 Projects ($26,823)</a:t>
            </a:r>
            <a:endParaRPr sz="1900" dirty="0"/>
          </a:p>
          <a:p>
            <a: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</a:pPr>
            <a:endParaRPr sz="1600" dirty="0"/>
          </a:p>
        </p:txBody>
      </p:sp>
      <p:sp>
        <p:nvSpPr>
          <p:cNvPr id="269" name="Google Shape;269;p44"/>
          <p:cNvSpPr txBox="1">
            <a:spLocks noGrp="1"/>
          </p:cNvSpPr>
          <p:nvPr>
            <p:ph type="body" idx="2"/>
          </p:nvPr>
        </p:nvSpPr>
        <p:spPr>
          <a:xfrm>
            <a:off x="6364223" y="1351722"/>
            <a:ext cx="5754989" cy="524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2065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en-US" b="1" dirty="0"/>
              <a:t>Completed Funding</a:t>
            </a:r>
          </a:p>
          <a:p>
            <a:r>
              <a:rPr lang="en-US" sz="1800" dirty="0"/>
              <a:t>Harney Irrigation </a:t>
            </a:r>
          </a:p>
          <a:p>
            <a:r>
              <a:rPr lang="en-US" sz="1800" dirty="0"/>
              <a:t>SOWR (4,074.7 acres of juniper, 13,500 acres of medusahead treatment)</a:t>
            </a:r>
          </a:p>
          <a:p>
            <a:r>
              <a:rPr lang="en-US" sz="1800" dirty="0"/>
              <a:t>Baker Corral (1,273 acres)</a:t>
            </a:r>
          </a:p>
          <a:p>
            <a:r>
              <a:rPr lang="en-US" sz="1800" dirty="0"/>
              <a:t>7 Small Grants (Water developments and Juniper cutting)</a:t>
            </a:r>
          </a:p>
          <a:p>
            <a:pPr marL="12065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en-US" b="1" dirty="0"/>
              <a:t>Staff</a:t>
            </a:r>
          </a:p>
          <a:p>
            <a:r>
              <a:rPr lang="en-US" sz="1800" dirty="0"/>
              <a:t>7 SWCD and 1 CWMA was full staff for the entire year</a:t>
            </a:r>
            <a:endParaRPr sz="1800" dirty="0"/>
          </a:p>
          <a:p>
            <a:pPr marL="12065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en-US" b="1" dirty="0"/>
              <a:t>Improvements</a:t>
            </a:r>
            <a:endParaRPr dirty="0"/>
          </a:p>
          <a:p>
            <a:pPr marL="457200" lvl="0" indent="-33432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lang="en-US" sz="1800" dirty="0"/>
              <a:t>Purchased New Pickup for CWMA</a:t>
            </a:r>
            <a:endParaRPr sz="1800" dirty="0"/>
          </a:p>
          <a:p>
            <a:pPr marL="12065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en-US" b="1" dirty="0"/>
              <a:t>Other</a:t>
            </a:r>
            <a:endParaRPr dirty="0"/>
          </a:p>
          <a:p>
            <a:pPr marL="45720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 dirty="0"/>
              <a:t>2 OWEB FIP Grants (Sage Grouse and Wet Meadows)</a:t>
            </a:r>
          </a:p>
          <a:p>
            <a:pPr marL="45720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 dirty="0"/>
              <a:t>Coordinated with Watershed Council on OWEB Grant</a:t>
            </a:r>
          </a:p>
          <a:p>
            <a:pPr marL="457200" lvl="0" indent="-34020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 dirty="0"/>
              <a:t>SONEC OWEB Request 4</a:t>
            </a:r>
            <a:endParaRPr sz="1900" dirty="0"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sz="1600" dirty="0"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sz="1600" dirty="0"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endParaRPr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CBE6D-424C-E486-E286-132EC061D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8592"/>
            <a:ext cx="9144000" cy="1298575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Sage Grouse CCAA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A825F-9289-3FB4-CFB3-5ED6F30D8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237" y="1990484"/>
            <a:ext cx="9144000" cy="1182026"/>
          </a:xfrm>
        </p:spPr>
        <p:txBody>
          <a:bodyPr>
            <a:normAutofit fontScale="62500" lnSpcReduction="20000"/>
          </a:bodyPr>
          <a:lstStyle/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Update</a:t>
            </a:r>
          </a:p>
          <a:p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Private Lands in Harney County</a:t>
            </a:r>
          </a:p>
          <a:p>
            <a:endParaRPr lang="en-US" sz="60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B282C-D411-37FB-9763-658466BBB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02868" y="3315827"/>
            <a:ext cx="4376738" cy="293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CC2690-0647-5E42-5654-58949BF96DF1}"/>
              </a:ext>
            </a:extLst>
          </p:cNvPr>
          <p:cNvSpPr txBox="1"/>
          <p:nvPr/>
        </p:nvSpPr>
        <p:spPr>
          <a:xfrm>
            <a:off x="1223963" y="6833350"/>
            <a:ext cx="43767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ndomer73/100565312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74559211"/>
      </p:ext>
    </p:extLst>
  </p:cSld>
  <p:clrMapOvr>
    <a:masterClrMapping/>
  </p:clrMapOvr>
</p:sld>
</file>

<file path=ppt/theme/theme1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ood Type">
  <a:themeElements>
    <a:clrScheme name="Wood Type">
      <a:dk1>
        <a:srgbClr val="000000"/>
      </a:dk1>
      <a:lt1>
        <a:srgbClr val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904</Words>
  <Application>Microsoft Office PowerPoint</Application>
  <PresentationFormat>Widescreen</PresentationFormat>
  <Paragraphs>207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Noto Sans Symbols</vt:lpstr>
      <vt:lpstr>Rockwell</vt:lpstr>
      <vt:lpstr>Corbel</vt:lpstr>
      <vt:lpstr>Arial</vt:lpstr>
      <vt:lpstr>Arial Black</vt:lpstr>
      <vt:lpstr>Avenir</vt:lpstr>
      <vt:lpstr>Wood Type</vt:lpstr>
      <vt:lpstr>1_Wood Type</vt:lpstr>
      <vt:lpstr>HARNEY SOIL AND WATER CONSERVATION DISTRICT</vt:lpstr>
      <vt:lpstr>Harney SWCD Board of Directors</vt:lpstr>
      <vt:lpstr>STAFF</vt:lpstr>
      <vt:lpstr>MISSION</vt:lpstr>
      <vt:lpstr>Current Programs     </vt:lpstr>
      <vt:lpstr>PRIORITY AREAS</vt:lpstr>
      <vt:lpstr>Snapshot of 2023</vt:lpstr>
      <vt:lpstr>2023 Accomplishments </vt:lpstr>
      <vt:lpstr>Sage Grouse CCAA Program</vt:lpstr>
      <vt:lpstr>PowerPoint Presentation</vt:lpstr>
      <vt:lpstr>2024 Projects (Staff Salary Secured: 1.824 million) </vt:lpstr>
      <vt:lpstr>Drewsey Area </vt:lpstr>
      <vt:lpstr>Harney Basin </vt:lpstr>
      <vt:lpstr>Riley Area</vt:lpstr>
      <vt:lpstr>Stinkingwater Area </vt:lpstr>
      <vt:lpstr>Steens Area</vt:lpstr>
      <vt:lpstr>Fields/South County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HARNEY SOIL AND WATER CONSERVATION DISTRICT</dc:title>
  <dc:creator>Harney SWCD</dc:creator>
  <cp:lastModifiedBy>kesling@harneyswcd.net</cp:lastModifiedBy>
  <cp:revision>18</cp:revision>
  <dcterms:created xsi:type="dcterms:W3CDTF">2020-02-03T20:26:10Z</dcterms:created>
  <dcterms:modified xsi:type="dcterms:W3CDTF">2024-02-22T22:19:19Z</dcterms:modified>
</cp:coreProperties>
</file>